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Roboto" panose="020B0604020202020204" charset="0"/>
      <p:regular r:id="rId26"/>
      <p:bold r:id="rId27"/>
      <p:italic r:id="rId28"/>
      <p:boldItalic r:id="rId29"/>
    </p:embeddedFont>
    <p:embeddedFont>
      <p:font typeface="Open Sans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8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‹nº›</a:t>
            </a:fld>
            <a:endParaRPr lang="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‹nº›</a:t>
            </a:fld>
            <a:endParaRPr lang="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>
                <a:solidFill>
                  <a:schemeClr val="dk2"/>
                </a:solidFill>
              </a:rPr>
              <a:t>‹nº›</a:t>
            </a:fld>
            <a:endParaRPr lang="it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‹nº›</a:t>
            </a:fld>
            <a:endParaRPr lang="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‹nº›</a:t>
            </a:fld>
            <a:endParaRPr lang="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>
                <a:solidFill>
                  <a:schemeClr val="dk2"/>
                </a:solidFill>
              </a:rPr>
              <a:t>‹nº›</a:t>
            </a:fld>
            <a:endParaRPr lang="it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>
                <a:solidFill>
                  <a:schemeClr val="dk2"/>
                </a:solidFill>
              </a:rPr>
              <a:t>‹nº›</a:t>
            </a:fld>
            <a:endParaRPr lang="it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>
                <a:solidFill>
                  <a:schemeClr val="dk2"/>
                </a:solidFill>
              </a:rPr>
              <a:t>‹nº›</a:t>
            </a:fld>
            <a:endParaRPr lang="it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‹nº›</a:t>
            </a:fld>
            <a:endParaRPr lang="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‹nº›</a:t>
            </a:fld>
            <a:endParaRPr lang="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>
                <a:solidFill>
                  <a:schemeClr val="dk2"/>
                </a:solidFill>
              </a:rPr>
              <a:t>‹nº›</a:t>
            </a:fld>
            <a:endParaRPr lang="it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it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‹nº›</a:t>
            </a:fld>
            <a:endParaRPr lang="it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creativecommons.org/licenses/by-nc/4.0/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it" sz="1800" b="1">
                <a:solidFill>
                  <a:schemeClr val="accent1"/>
                </a:solidFill>
              </a:rPr>
              <a:t>SELF EVALUATION IN THE ITALIAN SCHOOL SYSTEM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it">
                <a:solidFill>
                  <a:schemeClr val="accent3"/>
                </a:solidFill>
              </a:rPr>
              <a:t>Training Event  30 January 2017  - 3 february 2017          Spain - Madrid</a:t>
            </a:r>
          </a:p>
        </p:txBody>
      </p:sp>
      <p:pic>
        <p:nvPicPr>
          <p:cNvPr id="87" name="Shape 87" descr="SNV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5449" y="1791850"/>
            <a:ext cx="4560200" cy="203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 descr="omnicomprensiv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10325"/>
            <a:ext cx="863699" cy="70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 descr="png_MaSS_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29799" y="238625"/>
            <a:ext cx="1102501" cy="810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t" sz="2400"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Evaluating the results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7" name="Shape 147" descr="pagell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1475" y="1017800"/>
            <a:ext cx="7399474" cy="3647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38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t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        </a:t>
            </a:r>
            <a:r>
              <a:rPr lang="it" sz="1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11700" y="445025"/>
            <a:ext cx="8520600" cy="464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b="1">
                <a:solidFill>
                  <a:schemeClr val="accent3"/>
                </a:solidFill>
              </a:rPr>
              <a:t>The analysis and evaluation of results </a:t>
            </a:r>
            <a:r>
              <a:rPr lang="it" b="1"/>
              <a:t>are very important  because the actions of improvement will be based on the critical points highlighted  in this section</a:t>
            </a:r>
            <a:r>
              <a:rPr lang="it" b="1">
                <a:solidFill>
                  <a:schemeClr val="accent1"/>
                </a:solidFill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r>
              <a:rPr lang="it" b="1">
                <a:solidFill>
                  <a:schemeClr val="accent3"/>
                </a:solidFill>
              </a:rPr>
              <a:t>In the area of school results some elements have a  special relevance:</a:t>
            </a:r>
          </a:p>
          <a:p>
            <a:pPr marL="457200" lvl="0" indent="-228600" rtl="0">
              <a:spcBef>
                <a:spcPts val="0"/>
              </a:spcBef>
              <a:buClr>
                <a:schemeClr val="accent1"/>
              </a:buClr>
              <a:buChar char="-"/>
            </a:pPr>
            <a:r>
              <a:rPr lang="it" b="1">
                <a:solidFill>
                  <a:schemeClr val="accent1"/>
                </a:solidFill>
              </a:rPr>
              <a:t>the number of  school drop-outs</a:t>
            </a:r>
          </a:p>
          <a:p>
            <a:pPr marL="457200" lvl="0" indent="-228600" rtl="0">
              <a:spcBef>
                <a:spcPts val="0"/>
              </a:spcBef>
              <a:buClr>
                <a:schemeClr val="accent1"/>
              </a:buClr>
              <a:buChar char="-"/>
            </a:pPr>
            <a:r>
              <a:rPr lang="it" b="1">
                <a:solidFill>
                  <a:schemeClr val="accent1"/>
                </a:solidFill>
              </a:rPr>
              <a:t>the comparison with other schools operating in the same conditions</a:t>
            </a:r>
          </a:p>
          <a:p>
            <a:pPr marL="457200" lvl="0" indent="-228600" rtl="0">
              <a:spcBef>
                <a:spcPts val="0"/>
              </a:spcBef>
              <a:buClr>
                <a:schemeClr val="accent1"/>
              </a:buClr>
              <a:buChar char="-"/>
            </a:pPr>
            <a:r>
              <a:rPr lang="it" b="1">
                <a:solidFill>
                  <a:schemeClr val="accent1"/>
                </a:solidFill>
              </a:rPr>
              <a:t>the students’ success at the end of their studies, in the following training paths and in the work field  (Distance results)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4294967295"/>
          </p:nvPr>
        </p:nvSpPr>
        <p:spPr>
          <a:xfrm>
            <a:off x="246125" y="320600"/>
            <a:ext cx="8520600" cy="451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chemeClr val="dk1"/>
                </a:solidFill>
              </a:rPr>
              <a:t>Evaluation of processes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chemeClr val="accent3"/>
                </a:solidFill>
              </a:rPr>
              <a:t>To analyse and evaluate processes, it is important to consider the quality and quantity of the informations available for the school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3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Pinpoint priorities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chemeClr val="accent3"/>
                </a:solidFill>
              </a:rPr>
              <a:t>“General goals that the schools wants to attain on the long term”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 descr="obiettivi-positivi-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502" y="2612100"/>
            <a:ext cx="2739650" cy="191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it" b="1">
                <a:solidFill>
                  <a:schemeClr val="accent3"/>
                </a:solidFill>
              </a:rPr>
              <a:t>Defining process aims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152425" y="1192825"/>
            <a:ext cx="8777700" cy="360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>
                <a:solidFill>
                  <a:schemeClr val="accent1"/>
                </a:solidFill>
              </a:rPr>
              <a:t>These are operational objectives  to be achieved on the short term (a school year) and they concern one or more “process areas”</a:t>
            </a:r>
          </a:p>
          <a:p>
            <a:pPr lvl="0">
              <a:spcBef>
                <a:spcPts val="0"/>
              </a:spcBef>
              <a:buNone/>
            </a:pPr>
            <a:r>
              <a:rPr lang="it">
                <a:solidFill>
                  <a:schemeClr val="accent1"/>
                </a:solidFill>
              </a:rPr>
              <a:t>The objectives must be a limited number and have to be defined coherently with the context situation and with the available resources 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311700" y="320995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it" b="1"/>
              <a:t>IMPROVEMENT ACTIONS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714561" y="1023760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2400">
                <a:solidFill>
                  <a:schemeClr val="accent3"/>
                </a:solidFill>
              </a:rPr>
              <a:t>The improvement actions are contained in the </a:t>
            </a:r>
            <a:r>
              <a:rPr lang="it" sz="2400" b="1">
                <a:solidFill>
                  <a:srgbClr val="073763"/>
                </a:solidFill>
              </a:rPr>
              <a:t>Improvement</a:t>
            </a:r>
            <a:r>
              <a:rPr lang="it" sz="2400" b="1">
                <a:solidFill>
                  <a:schemeClr val="accent3"/>
                </a:solidFill>
              </a:rPr>
              <a:t> </a:t>
            </a:r>
            <a:r>
              <a:rPr lang="it" sz="2400" b="1">
                <a:solidFill>
                  <a:srgbClr val="073763"/>
                </a:solidFill>
              </a:rPr>
              <a:t>Plan (PDM), </a:t>
            </a:r>
            <a:r>
              <a:rPr lang="it" sz="2400">
                <a:solidFill>
                  <a:srgbClr val="980000"/>
                </a:solidFill>
              </a:rPr>
              <a:t>a document integrating the </a:t>
            </a:r>
            <a:r>
              <a:rPr lang="it" sz="2400" b="1">
                <a:solidFill>
                  <a:srgbClr val="073763"/>
                </a:solidFill>
              </a:rPr>
              <a:t>Three years Plan for Educational offering (PTOF)</a:t>
            </a:r>
            <a:r>
              <a:rPr lang="it" sz="2400">
                <a:solidFill>
                  <a:srgbClr val="073763"/>
                </a:solidFill>
              </a:rPr>
              <a:t> </a:t>
            </a:r>
            <a:r>
              <a:rPr lang="it" sz="2400">
                <a:solidFill>
                  <a:srgbClr val="980000"/>
                </a:solidFill>
              </a:rPr>
              <a:t>of each school.</a:t>
            </a:r>
          </a:p>
          <a:p>
            <a:pPr lvl="0">
              <a:spcBef>
                <a:spcPts val="0"/>
              </a:spcBef>
              <a:buNone/>
            </a:pPr>
            <a:r>
              <a:rPr lang="it">
                <a:solidFill>
                  <a:schemeClr val="accent3"/>
                </a:solidFill>
              </a:rPr>
              <a:t>Since school year  2015/2016 every school has to produce an improvement plan in order to achieve the goals related to the priorities of the Self Evaluation Report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it" b="1"/>
              <a:t>What is improvement?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443658" y="952696"/>
            <a:ext cx="8520600" cy="3339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2400">
                <a:solidFill>
                  <a:schemeClr val="accent3"/>
                </a:solidFill>
              </a:rPr>
              <a:t> “Improvement” is the process that the school undertakes in order to: </a:t>
            </a:r>
          </a:p>
          <a:p>
            <a:pPr marL="457200" lvl="0" indent="-381000" rtl="0">
              <a:spcBef>
                <a:spcPts val="0"/>
              </a:spcBef>
              <a:buClr>
                <a:schemeClr val="accent3"/>
              </a:buClr>
              <a:buSzPct val="100000"/>
            </a:pPr>
            <a:r>
              <a:rPr lang="it" sz="2400">
                <a:solidFill>
                  <a:schemeClr val="accent3"/>
                </a:solidFill>
              </a:rPr>
              <a:t>increase the learning level of the students </a:t>
            </a:r>
          </a:p>
          <a:p>
            <a:pPr marL="457200" lvl="0" indent="-381000" rtl="0">
              <a:spcBef>
                <a:spcPts val="0"/>
              </a:spcBef>
              <a:buClr>
                <a:schemeClr val="accent3"/>
              </a:buClr>
              <a:buSzPct val="100000"/>
            </a:pPr>
            <a:r>
              <a:rPr lang="it" sz="2400">
                <a:solidFill>
                  <a:schemeClr val="accent3"/>
                </a:solidFill>
              </a:rPr>
              <a:t>the quality of Education Offer</a:t>
            </a:r>
          </a:p>
          <a:p>
            <a:pPr marL="457200" lvl="0" indent="-381000">
              <a:spcBef>
                <a:spcPts val="0"/>
              </a:spcBef>
              <a:buClr>
                <a:schemeClr val="accent3"/>
              </a:buClr>
              <a:buSzPct val="100000"/>
            </a:pPr>
            <a:r>
              <a:rPr lang="it" sz="2400">
                <a:solidFill>
                  <a:schemeClr val="accent3"/>
                </a:solidFill>
              </a:rPr>
              <a:t>bring innovation in the learning environment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311700" y="4862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it" b="1"/>
              <a:t>Structure of the Improvement Plan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>
                <a:solidFill>
                  <a:schemeClr val="accent1"/>
                </a:solidFill>
              </a:rPr>
              <a:t>Il PDM prevede le seguenti sezioni: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861934" y="2138909"/>
            <a:ext cx="7420200" cy="86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 txBox="1"/>
          <p:nvPr/>
        </p:nvSpPr>
        <p:spPr>
          <a:xfrm>
            <a:off x="311700" y="357700"/>
            <a:ext cx="8408700" cy="421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900">
              <a:solidFill>
                <a:schemeClr val="accent3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1900">
              <a:solidFill>
                <a:schemeClr val="accent3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1900">
              <a:solidFill>
                <a:schemeClr val="accent3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900">
              <a:solidFill>
                <a:schemeClr val="accent3"/>
              </a:solidFill>
            </a:endParaRPr>
          </a:p>
          <a:p>
            <a:pPr marL="457200" lvl="0" indent="-349250" rtl="0">
              <a:spcBef>
                <a:spcPts val="0"/>
              </a:spcBef>
              <a:buClr>
                <a:schemeClr val="accent3"/>
              </a:buClr>
              <a:buSzPct val="100000"/>
              <a:buChar char="●"/>
            </a:pPr>
            <a:r>
              <a:rPr lang="it" sz="1900">
                <a:solidFill>
                  <a:schemeClr val="accent3"/>
                </a:solidFill>
              </a:rPr>
              <a:t>Reference background and context analysis </a:t>
            </a:r>
          </a:p>
          <a:p>
            <a:pPr marL="457200" lvl="0" indent="-349250" rtl="0">
              <a:spcBef>
                <a:spcPts val="0"/>
              </a:spcBef>
              <a:buClr>
                <a:schemeClr val="accent3"/>
              </a:buClr>
              <a:buSzPct val="100000"/>
              <a:buChar char="●"/>
            </a:pPr>
            <a:r>
              <a:rPr lang="it" sz="1900">
                <a:solidFill>
                  <a:schemeClr val="accent3"/>
                </a:solidFill>
              </a:rPr>
              <a:t>Guidelines of the Improvement Plan referred to the Results area and Processes area </a:t>
            </a:r>
          </a:p>
          <a:p>
            <a:pPr marL="457200" lvl="0" indent="-349250" rtl="0">
              <a:spcBef>
                <a:spcPts val="0"/>
              </a:spcBef>
              <a:buClr>
                <a:schemeClr val="accent3"/>
              </a:buClr>
              <a:buSzPct val="100000"/>
              <a:buChar char="●"/>
            </a:pPr>
            <a:r>
              <a:rPr lang="it" sz="1900">
                <a:solidFill>
                  <a:schemeClr val="accent3"/>
                </a:solidFill>
              </a:rPr>
              <a:t>Analysis of Possibility of action and Impact</a:t>
            </a:r>
          </a:p>
          <a:p>
            <a:pPr lvl="0" rtl="0">
              <a:spcBef>
                <a:spcPts val="0"/>
              </a:spcBef>
              <a:buNone/>
            </a:pPr>
            <a:endParaRPr sz="1900">
              <a:solidFill>
                <a:schemeClr val="accent3"/>
              </a:solidFill>
            </a:endParaRPr>
          </a:p>
          <a:p>
            <a:pPr marL="457200" lvl="0" indent="-349250" rtl="0">
              <a:spcBef>
                <a:spcPts val="0"/>
              </a:spcBef>
              <a:buClr>
                <a:schemeClr val="accent3"/>
              </a:buClr>
              <a:buSzPct val="100000"/>
              <a:buChar char="●"/>
            </a:pPr>
            <a:r>
              <a:rPr lang="it" sz="1900">
                <a:solidFill>
                  <a:schemeClr val="accent3"/>
                </a:solidFill>
              </a:rPr>
              <a:t>Main strategies of the Plan and indicators of process</a:t>
            </a:r>
          </a:p>
          <a:p>
            <a:pPr marL="457200" lvl="0" indent="-349250">
              <a:spcBef>
                <a:spcPts val="0"/>
              </a:spcBef>
              <a:buClr>
                <a:schemeClr val="accent3"/>
              </a:buClr>
              <a:buSzPct val="100000"/>
              <a:buChar char="●"/>
            </a:pPr>
            <a:r>
              <a:rPr lang="it" sz="1900">
                <a:solidFill>
                  <a:schemeClr val="accent3"/>
                </a:solidFill>
              </a:rPr>
              <a:t>Projects that are coherent with the strategic points of the plan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623400" y="347195"/>
            <a:ext cx="8520600" cy="607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it" b="1"/>
              <a:t>Characteristics of the Improvement Plan (PDM)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218551" y="1017798"/>
            <a:ext cx="8520600" cy="3339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b="1">
                <a:solidFill>
                  <a:schemeClr val="accent3"/>
                </a:solidFill>
              </a:rPr>
              <a:t>A good Improvement Plan must: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it">
                <a:solidFill>
                  <a:schemeClr val="dk1"/>
                </a:solidFill>
              </a:rPr>
              <a:t>pinpoint  the expected results  and the time span (short term: 1 school year; long term: 2 or 3years)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</a:pPr>
            <a:r>
              <a:rPr lang="it">
                <a:solidFill>
                  <a:schemeClr val="dk1"/>
                </a:solidFill>
              </a:rPr>
              <a:t>Establish the actions to be undertaken using indicators that must be observable and measurable in order to allow a periodical monitoring </a:t>
            </a:r>
          </a:p>
          <a:p>
            <a:pPr marL="457200" lvl="0" indent="-228600">
              <a:spcBef>
                <a:spcPts val="0"/>
              </a:spcBef>
              <a:buClr>
                <a:schemeClr val="dk1"/>
              </a:buClr>
            </a:pPr>
            <a:r>
              <a:rPr lang="it">
                <a:solidFill>
                  <a:schemeClr val="dk1"/>
                </a:solidFill>
              </a:rPr>
              <a:t>Describe the activities on which actions are to be taken and the subjects that are involved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311700" y="367307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it" b="1"/>
              <a:t>Revision of the Improvement Plan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311700" y="1288092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>
                <a:solidFill>
                  <a:schemeClr val="accent3"/>
                </a:solidFill>
              </a:rPr>
              <a:t>The Improvement Plan is strictly connected with the Educational Offering Plan, being part of it .</a:t>
            </a:r>
          </a:p>
          <a:p>
            <a:pPr lvl="0" rtl="0">
              <a:spcBef>
                <a:spcPts val="0"/>
              </a:spcBef>
              <a:buNone/>
            </a:pPr>
            <a:r>
              <a:rPr lang="it" b="1">
                <a:solidFill>
                  <a:schemeClr val="accent1"/>
                </a:solidFill>
              </a:rPr>
              <a:t>The Improvement Plan is updated every year after:</a:t>
            </a:r>
          </a:p>
          <a:p>
            <a:pPr marL="457200" lvl="0" indent="-228600" rtl="0">
              <a:spcBef>
                <a:spcPts val="0"/>
              </a:spcBef>
              <a:buClr>
                <a:schemeClr val="accent3"/>
              </a:buClr>
            </a:pPr>
            <a:r>
              <a:rPr lang="it">
                <a:solidFill>
                  <a:schemeClr val="accent3"/>
                </a:solidFill>
              </a:rPr>
              <a:t>Revision of the Self evaluation Report (RAV)</a:t>
            </a:r>
          </a:p>
          <a:p>
            <a:pPr marL="457200" lvl="0" indent="-228600" rtl="0">
              <a:spcBef>
                <a:spcPts val="0"/>
              </a:spcBef>
              <a:buClr>
                <a:schemeClr val="accent3"/>
              </a:buClr>
            </a:pPr>
            <a:r>
              <a:rPr lang="it">
                <a:solidFill>
                  <a:schemeClr val="accent3"/>
                </a:solidFill>
              </a:rPr>
              <a:t>Self evaluation of the school concerning the monitoring of projects included in the Educational Offering Plan</a:t>
            </a:r>
          </a:p>
          <a:p>
            <a:pPr marL="457200" lvl="0" indent="-228600" rtl="0">
              <a:spcBef>
                <a:spcPts val="0"/>
              </a:spcBef>
              <a:buClr>
                <a:schemeClr val="accent3"/>
              </a:buClr>
            </a:pPr>
            <a:r>
              <a:rPr lang="it">
                <a:solidFill>
                  <a:schemeClr val="accent3"/>
                </a:solidFill>
              </a:rPr>
              <a:t>feedback of the results obtained in National Tests about Italian and Mathematics</a:t>
            </a:r>
          </a:p>
          <a:p>
            <a:pPr marL="457200" lvl="0" indent="-228600">
              <a:spcBef>
                <a:spcPts val="0"/>
              </a:spcBef>
              <a:buClr>
                <a:schemeClr val="accent3"/>
              </a:buClr>
            </a:pPr>
            <a:r>
              <a:rPr lang="it">
                <a:solidFill>
                  <a:schemeClr val="accent3"/>
                </a:solidFill>
              </a:rPr>
              <a:t>Inspection of the  Board of External Evaluation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311700" y="38535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it" b="1"/>
              <a:t>                     EXTERNAL EVALUATION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>
                <a:solidFill>
                  <a:schemeClr val="accent3"/>
                </a:solidFill>
              </a:rPr>
              <a:t>The  External Evaluation is oriented towards school Improvement . It is carried on by the Board for External Evaluation</a:t>
            </a:r>
          </a:p>
          <a:p>
            <a:pPr lvl="0">
              <a:spcBef>
                <a:spcPts val="0"/>
              </a:spcBef>
              <a:buNone/>
            </a:pPr>
            <a:r>
              <a:rPr lang="it" b="1">
                <a:solidFill>
                  <a:schemeClr val="accent1"/>
                </a:solidFill>
              </a:rPr>
              <a:t>The Board consists of three members:</a:t>
            </a:r>
          </a:p>
          <a:p>
            <a:pPr marL="457200" lvl="0" indent="-228600" rtl="0">
              <a:spcBef>
                <a:spcPts val="0"/>
              </a:spcBef>
              <a:buClr>
                <a:schemeClr val="accent3"/>
              </a:buClr>
            </a:pPr>
            <a:r>
              <a:rPr lang="it">
                <a:solidFill>
                  <a:schemeClr val="accent3"/>
                </a:solidFill>
              </a:rPr>
              <a:t>Technical Director of Ministry of Education</a:t>
            </a:r>
          </a:p>
          <a:p>
            <a:pPr marL="457200" lvl="0" indent="-228600" rtl="0">
              <a:spcBef>
                <a:spcPts val="0"/>
              </a:spcBef>
              <a:buClr>
                <a:schemeClr val="accent3"/>
              </a:buClr>
            </a:pPr>
            <a:r>
              <a:rPr lang="it">
                <a:solidFill>
                  <a:schemeClr val="accent3"/>
                </a:solidFill>
              </a:rPr>
              <a:t>Professional operator from the school sector (headteacher or teacher)</a:t>
            </a:r>
          </a:p>
          <a:p>
            <a:pPr marL="457200" lvl="0" indent="-228600">
              <a:spcBef>
                <a:spcPts val="0"/>
              </a:spcBef>
              <a:buClr>
                <a:schemeClr val="accent3"/>
              </a:buClr>
            </a:pPr>
            <a:r>
              <a:rPr lang="it">
                <a:solidFill>
                  <a:schemeClr val="accent3"/>
                </a:solidFill>
              </a:rPr>
              <a:t>Expert coming from outside the school sector with experience in social and evaluation research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4294967295"/>
          </p:nvPr>
        </p:nvSpPr>
        <p:spPr>
          <a:xfrm>
            <a:off x="419375" y="357700"/>
            <a:ext cx="8251800" cy="424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Differently from other european school systems, Italy has only recently started to define an evaluation program both for the general educational system and for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single schools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5" name="Shape 95" descr="italia.jpg"/>
          <p:cNvPicPr preferRelativeResize="0"/>
          <p:nvPr/>
        </p:nvPicPr>
        <p:blipFill rotWithShape="1">
          <a:blip r:embed="rId3">
            <a:alphaModFix/>
          </a:blip>
          <a:srcRect t="2647" b="7010"/>
          <a:stretch/>
        </p:blipFill>
        <p:spPr>
          <a:xfrm>
            <a:off x="311700" y="1862525"/>
            <a:ext cx="2734924" cy="286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311700" y="336258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it" b="1"/>
              <a:t>Tasks of the Board of External Evaluation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408107" y="1099051"/>
            <a:ext cx="8100900" cy="379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b="1">
                <a:solidFill>
                  <a:schemeClr val="accent3"/>
                </a:solidFill>
              </a:rPr>
              <a:t>The external evaluation consists of three steps:</a:t>
            </a:r>
          </a:p>
          <a:p>
            <a:pPr lvl="0" rtl="0">
              <a:spcBef>
                <a:spcPts val="0"/>
              </a:spcBef>
              <a:buNone/>
            </a:pPr>
            <a:r>
              <a:rPr lang="it">
                <a:solidFill>
                  <a:schemeClr val="accent1"/>
                </a:solidFill>
              </a:rPr>
              <a:t>before visiting the school,the Board of External Evaluation analyzes documents and data </a:t>
            </a:r>
          </a:p>
          <a:p>
            <a:pPr marL="457200" lvl="0" indent="-228600" rtl="0">
              <a:spcBef>
                <a:spcPts val="0"/>
              </a:spcBef>
              <a:buClr>
                <a:schemeClr val="accent1"/>
              </a:buClr>
            </a:pPr>
            <a:r>
              <a:rPr lang="it">
                <a:solidFill>
                  <a:schemeClr val="accent1"/>
                </a:solidFill>
              </a:rPr>
              <a:t>during the inspection, there is a further gathering of data and informations through interviews, documents analysis and observation of spaces </a:t>
            </a:r>
          </a:p>
          <a:p>
            <a:pPr marL="457200" lvl="0" indent="-228600">
              <a:spcBef>
                <a:spcPts val="0"/>
              </a:spcBef>
              <a:buClr>
                <a:schemeClr val="accent1"/>
              </a:buClr>
            </a:pPr>
            <a:r>
              <a:rPr lang="it">
                <a:solidFill>
                  <a:schemeClr val="accent1"/>
                </a:solidFill>
              </a:rPr>
              <a:t>after the inspection, the board formulate a motivated judgement about the school, writes the external evaluation report and gives the results to the school; these results will be used by the school to update and revise the Improvement Plan.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it" b="1"/>
              <a:t> PUBLIC REPORT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294900" y="1126452"/>
            <a:ext cx="8554200" cy="365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700">
                <a:solidFill>
                  <a:schemeClr val="accent3"/>
                </a:solidFill>
              </a:rPr>
              <a:t>The  success of the Educational Offering Plan, of the Improvement Plan and of the self evaluation process is connected with the involvement of the whole school community.</a:t>
            </a:r>
          </a:p>
          <a:p>
            <a:pPr lvl="0" rtl="0">
              <a:spcBef>
                <a:spcPts val="0"/>
              </a:spcBef>
              <a:buNone/>
            </a:pPr>
            <a:r>
              <a:rPr lang="it" sz="1700" b="1">
                <a:solidFill>
                  <a:schemeClr val="accent3"/>
                </a:solidFill>
              </a:rPr>
              <a:t>Sharing and dissemination activities take place through </a:t>
            </a:r>
          </a:p>
          <a:p>
            <a:pPr marL="457200" lvl="0" indent="-336550" rtl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it" sz="1700">
                <a:solidFill>
                  <a:schemeClr val="accent1"/>
                </a:solidFill>
              </a:rPr>
              <a:t>periodical reports</a:t>
            </a:r>
          </a:p>
          <a:p>
            <a:pPr marL="457200" lvl="0" indent="-336550" rtl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it" sz="1700">
                <a:solidFill>
                  <a:schemeClr val="accent1"/>
                </a:solidFill>
              </a:rPr>
              <a:t>monitoring of projects and dissemination of results among school collective bodies ( Teachers Council, class councils, parents assemblies)</a:t>
            </a:r>
          </a:p>
          <a:p>
            <a:pPr marL="457200" lvl="0" indent="-336550" rtl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it" sz="1700">
                <a:solidFill>
                  <a:schemeClr val="accent1"/>
                </a:solidFill>
              </a:rPr>
              <a:t>internal communications</a:t>
            </a:r>
          </a:p>
          <a:p>
            <a:pPr marL="457200" lvl="0" indent="-336550" rtl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it" sz="1700">
                <a:solidFill>
                  <a:schemeClr val="accent1"/>
                </a:solidFill>
              </a:rPr>
              <a:t>publication of documents in the official school register</a:t>
            </a:r>
          </a:p>
          <a:p>
            <a:pPr marL="457200" lvl="0" indent="-336550" rtl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it" sz="1700">
                <a:solidFill>
                  <a:schemeClr val="accent1"/>
                </a:solidFill>
              </a:rPr>
              <a:t>information through the official web site</a:t>
            </a:r>
          </a:p>
          <a:p>
            <a:pPr marL="457200" lvl="0" indent="-33655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it" sz="1700">
                <a:solidFill>
                  <a:schemeClr val="accent1"/>
                </a:solidFill>
              </a:rPr>
              <a:t>social report  (finale moment) addressed also to stakeholders 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4294967295"/>
          </p:nvPr>
        </p:nvSpPr>
        <p:spPr>
          <a:xfrm>
            <a:off x="311700" y="655125"/>
            <a:ext cx="5110500" cy="391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3000" b="1" i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“Or tu chi se’, che vuo’ sedere a scranna, per giudicar di lungi mille miglia con la veduta corta d’una spanna?”</a:t>
            </a:r>
          </a:p>
          <a:p>
            <a:pPr lvl="0">
              <a:spcBef>
                <a:spcPts val="1800"/>
              </a:spcBef>
              <a:spcAft>
                <a:spcPts val="400"/>
              </a:spcAft>
              <a:buNone/>
            </a:pPr>
            <a:r>
              <a:rPr lang="it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Dante Alighieri, Paradiso, canto XIX, 79-81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21" name="Shape 221" descr="dante alighieri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2200" y="892099"/>
            <a:ext cx="3524124" cy="3551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/>
          <p:nvPr/>
        </p:nvSpPr>
        <p:spPr>
          <a:xfrm>
            <a:off x="49350" y="65975"/>
            <a:ext cx="9004032" cy="5011526"/>
          </a:xfrm>
          <a:custGeom>
            <a:avLst/>
            <a:gdLst/>
            <a:ahLst/>
            <a:cxnLst/>
            <a:rect l="0" t="0" r="0" b="0"/>
            <a:pathLst>
              <a:path w="349807" h="192418" extrusionOk="0">
                <a:moveTo>
                  <a:pt x="0" y="1973"/>
                </a:moveTo>
                <a:lnTo>
                  <a:pt x="1973" y="190938"/>
                </a:lnTo>
                <a:lnTo>
                  <a:pt x="349807" y="192418"/>
                </a:lnTo>
                <a:lnTo>
                  <a:pt x="348820" y="0"/>
                </a:lnTo>
                <a:close/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375756" y="2185397"/>
            <a:ext cx="4392488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i="1" u="sng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i="1" u="sng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i="1" u="sng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i="1" u="sng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i="1" u="sng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  <a:cs typeface="+mn-cs"/>
              </a:defRPr>
            </a:lvl5pPr>
            <a:lvl6pPr marL="2286000" algn="l" defTabSz="914400" rtl="0" eaLnBrk="1" latinLnBrk="0" hangingPunct="1">
              <a:defRPr sz="2400" b="1" i="1" u="sng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  <a:cs typeface="+mn-cs"/>
              </a:defRPr>
            </a:lvl6pPr>
            <a:lvl7pPr marL="2743200" algn="l" defTabSz="914400" rtl="0" eaLnBrk="1" latinLnBrk="0" hangingPunct="1">
              <a:defRPr sz="2400" b="1" i="1" u="sng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  <a:cs typeface="+mn-cs"/>
              </a:defRPr>
            </a:lvl7pPr>
            <a:lvl8pPr marL="3200400" algn="l" defTabSz="914400" rtl="0" eaLnBrk="1" latinLnBrk="0" hangingPunct="1">
              <a:defRPr sz="2400" b="1" i="1" u="sng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  <a:cs typeface="+mn-cs"/>
              </a:defRPr>
            </a:lvl8pPr>
            <a:lvl9pPr marL="3657600" algn="l" defTabSz="914400" rtl="0" eaLnBrk="1" latinLnBrk="0" hangingPunct="1">
              <a:defRPr sz="2400" b="1" i="1" u="sng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2" charset="-128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PT" sz="12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122" charset="-128"/>
                <a:cs typeface="Times New Roman" panose="02020603050405020304" pitchFamily="18" charset="0"/>
              </a:rPr>
              <a:t> </a:t>
            </a:r>
            <a:endParaRPr kumimoji="0" lang="pt-PT" altLang="pt-PT" sz="400" b="1" i="1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ヒラギノ角ゴ Pro W3" pitchFamily="122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PT" sz="7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ヒラギノ角ゴ Pro W3" pitchFamily="122" charset="-128"/>
                <a:cs typeface="Arial" panose="020B0604020202020204" pitchFamily="34" charset="0"/>
              </a:rPr>
              <a:t>This work is licensed under a </a:t>
            </a:r>
            <a:r>
              <a:rPr kumimoji="0" lang="en-US" altLang="pt-PT" sz="7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ヒラギノ角ゴ Pro W3" pitchFamily="122" charset="-128"/>
                <a:cs typeface="Arial" panose="020B0604020202020204" pitchFamily="34" charset="0"/>
                <a:hlinkClick r:id="rId2"/>
              </a:rPr>
              <a:t>Creative Commons Attribution-</a:t>
            </a:r>
            <a:r>
              <a:rPr kumimoji="0" lang="en-US" altLang="pt-PT" sz="700" b="1" i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ヒラギノ角ゴ Pro W3" pitchFamily="122" charset="-128"/>
                <a:cs typeface="Arial" panose="020B0604020202020204" pitchFamily="34" charset="0"/>
                <a:hlinkClick r:id="rId2"/>
              </a:rPr>
              <a:t>NonCommercial</a:t>
            </a:r>
            <a:r>
              <a:rPr kumimoji="0" lang="en-US" altLang="pt-PT" sz="7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ヒラギノ角ゴ Pro W3" pitchFamily="122" charset="-128"/>
                <a:cs typeface="Arial" panose="020B0604020202020204" pitchFamily="34" charset="0"/>
                <a:hlinkClick r:id="rId2"/>
              </a:rPr>
              <a:t> 4.0 International License</a:t>
            </a:r>
            <a:r>
              <a:rPr kumimoji="0" lang="en-US" altLang="pt-PT" sz="7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ヒラギノ角ゴ Pro W3" pitchFamily="122" charset="-128"/>
                <a:cs typeface="Arial" panose="020B0604020202020204" pitchFamily="34" charset="0"/>
              </a:rPr>
              <a:t>.</a:t>
            </a:r>
            <a:endParaRPr kumimoji="0" lang="en-US" altLang="pt-PT" sz="2400" b="1" i="1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ヒラギノ角ゴ Pro W3" pitchFamily="122" charset="-128"/>
            </a:endParaRPr>
          </a:p>
        </p:txBody>
      </p:sp>
      <p:pic>
        <p:nvPicPr>
          <p:cNvPr id="3" name="Imagem 2" descr="https://licensebuttons.net/l/by-nc/3.0/88x3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8843" y="1788116"/>
            <a:ext cx="838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 descr="C:\Users\Miguel\Downloads\image006 (1)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3" r="9430" b="9988"/>
          <a:stretch/>
        </p:blipFill>
        <p:spPr bwMode="auto">
          <a:xfrm>
            <a:off x="2879812" y="2967400"/>
            <a:ext cx="1075055" cy="3879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EU flag-Erasmus+_vect_POS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91980" y="2938056"/>
            <a:ext cx="1507490" cy="3790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4291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t" sz="18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The National Evaluation System has different purposes: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</a:pPr>
            <a:r>
              <a:rPr lang="it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helping each school to keep under control its own provided education and do its best for improving the control on the quality of it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</a:pPr>
            <a:r>
              <a:rPr lang="it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providing the Ministry of Education with useful information in order to plan supporting actions for the schools that  need them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</a:pPr>
            <a:r>
              <a:rPr lang="it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evaluating headteachers</a:t>
            </a:r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</a:pPr>
            <a:r>
              <a:rPr lang="it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showing the results of educational action outside school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On the 28th of march 2013, in cooperation with the Minister of Education University and Research, the Council of Ministers  approved the act regulating the </a:t>
            </a:r>
            <a:r>
              <a:rPr lang="it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National System of Evaluation.</a:t>
            </a:r>
          </a:p>
          <a:p>
            <a:pPr lvl="0">
              <a:spcBef>
                <a:spcPts val="0"/>
              </a:spcBef>
              <a:buNone/>
            </a:pPr>
            <a:r>
              <a:rPr lang="it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With this act Italy aligns itself to the other European countries in the field of evaluation of public education systems</a:t>
            </a:r>
          </a:p>
          <a:p>
            <a:pPr lvl="0">
              <a:spcBef>
                <a:spcPts val="0"/>
              </a:spcBef>
              <a:buNone/>
            </a:pPr>
            <a:r>
              <a:rPr lang="it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218011" y="217938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Steps in the self evaluation process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11700" y="1272737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 The process of evaluation is based on four essential steps:</a:t>
            </a:r>
          </a:p>
          <a:p>
            <a:pPr lvl="0">
              <a:spcBef>
                <a:spcPts val="0"/>
              </a:spcBef>
              <a:buNone/>
            </a:pPr>
            <a:r>
              <a:rPr lang="it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a)</a:t>
            </a:r>
            <a:r>
              <a:rPr lang="it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self evaluation of schools</a:t>
            </a:r>
          </a:p>
          <a:p>
            <a:pPr lvl="0">
              <a:spcBef>
                <a:spcPts val="0"/>
              </a:spcBef>
              <a:buNone/>
            </a:pPr>
            <a:r>
              <a:rPr lang="it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b)</a:t>
            </a:r>
            <a:r>
              <a:rPr lang="it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improvement actions</a:t>
            </a:r>
          </a:p>
          <a:p>
            <a:pPr lvl="0">
              <a:spcBef>
                <a:spcPts val="0"/>
              </a:spcBef>
              <a:buNone/>
            </a:pPr>
            <a:r>
              <a:rPr lang="it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c)</a:t>
            </a:r>
            <a:r>
              <a:rPr lang="it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external evaluation </a:t>
            </a:r>
            <a:r>
              <a:rPr lang="it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from  specific boards coordinated by a technical director leading to   a revision of  schools’ improvement plans </a:t>
            </a:r>
          </a:p>
          <a:p>
            <a:pPr lvl="0">
              <a:spcBef>
                <a:spcPts val="0"/>
              </a:spcBef>
              <a:buNone/>
            </a:pPr>
            <a:r>
              <a:rPr lang="it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d)</a:t>
            </a:r>
            <a:r>
              <a:rPr lang="it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public report </a:t>
            </a:r>
            <a:r>
              <a:rPr lang="it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of the results</a:t>
            </a:r>
            <a:r>
              <a:rPr lang="it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96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it" sz="2400" b="1">
                <a:solidFill>
                  <a:schemeClr val="accent1"/>
                </a:solidFill>
              </a:rPr>
              <a:t>SCHOOL SELF EVALUATION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227375" y="1011425"/>
            <a:ext cx="8520600" cy="413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It is based on data collected from: 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Arial"/>
            </a:pPr>
            <a:r>
              <a:rPr lang="it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databanks of the information system of the Ministry of Education 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Arial"/>
            </a:pPr>
            <a:r>
              <a:rPr lang="it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INVALSI (National Institute of Evaluation of Educational System) through periodical monitoring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Font typeface="Arial"/>
            </a:pPr>
            <a:r>
              <a:rPr lang="it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data collected from schools themselves  </a:t>
            </a:r>
          </a:p>
          <a:p>
            <a:pPr lvl="0">
              <a:spcBef>
                <a:spcPts val="0"/>
              </a:spcBef>
              <a:buNone/>
            </a:pPr>
            <a:r>
              <a:rPr lang="it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The evaluation ends with a </a:t>
            </a:r>
            <a:r>
              <a:rPr lang="it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self evaluation report (RAV)</a:t>
            </a:r>
            <a:r>
              <a:rPr lang="it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and with the elaboration of an improvement plan.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0" y="3"/>
            <a:ext cx="9144000" cy="161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2000"/>
              <a:t>The first </a:t>
            </a:r>
            <a:r>
              <a:rPr lang="it" sz="2000">
                <a:solidFill>
                  <a:srgbClr val="980000"/>
                </a:solidFill>
              </a:rPr>
              <a:t>three sections</a:t>
            </a:r>
            <a:r>
              <a:rPr lang="it" sz="2000"/>
              <a:t> of the Self evaluation Report  are:</a:t>
            </a:r>
          </a:p>
          <a:p>
            <a:pPr lvl="0">
              <a:spcBef>
                <a:spcPts val="0"/>
              </a:spcBef>
              <a:buNone/>
            </a:pPr>
            <a:r>
              <a:rPr lang="it" sz="2000">
                <a:solidFill>
                  <a:schemeClr val="accent3"/>
                </a:solidFill>
              </a:rPr>
              <a:t>Context - Results - Processes</a:t>
            </a:r>
            <a:r>
              <a:rPr lang="it" sz="2000"/>
              <a:t>. The section “Processes” is divided in “Didactic and educational practices” and “Managing and organization practices” 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6" name="Shape 126" descr="rav 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29875"/>
            <a:ext cx="9144000" cy="423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209075"/>
            <a:ext cx="8520600" cy="72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t" sz="1800"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For each of the three sections (Context, Results and Processes) the Report: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0" y="933925"/>
            <a:ext cx="8411400" cy="4026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200"/>
          </a:p>
          <a:p>
            <a:pPr lvl="0">
              <a:spcBef>
                <a:spcPts val="0"/>
              </a:spcBef>
              <a:buNone/>
            </a:pPr>
            <a:r>
              <a:rPr lang="it" sz="1400" b="1">
                <a:solidFill>
                  <a:schemeClr val="accent1"/>
                </a:solidFill>
              </a:rPr>
              <a:t>- defines the area and gives a certain number of indicators</a:t>
            </a:r>
          </a:p>
          <a:p>
            <a:pPr lvl="0">
              <a:spcBef>
                <a:spcPts val="0"/>
              </a:spcBef>
              <a:buNone/>
            </a:pPr>
            <a:r>
              <a:rPr lang="it" sz="1400" b="1">
                <a:solidFill>
                  <a:schemeClr val="accent1"/>
                </a:solidFill>
              </a:rPr>
              <a:t>- proposes guide questions and requires to put into evidence opportunities and limits (only for the Context area) </a:t>
            </a:r>
          </a:p>
          <a:p>
            <a:pPr lvl="0">
              <a:spcBef>
                <a:spcPts val="0"/>
              </a:spcBef>
              <a:buNone/>
            </a:pPr>
            <a:r>
              <a:rPr lang="it" sz="1400" b="1">
                <a:solidFill>
                  <a:schemeClr val="accent1"/>
                </a:solidFill>
              </a:rPr>
              <a:t>- requires to define strong points and weak points (for the section Results and Processes) and defines a general criterion of quality </a:t>
            </a:r>
          </a:p>
          <a:p>
            <a:pPr lvl="0">
              <a:spcBef>
                <a:spcPts val="0"/>
              </a:spcBef>
              <a:buNone/>
            </a:pPr>
            <a:r>
              <a:rPr lang="it" sz="1400" b="1">
                <a:solidFill>
                  <a:schemeClr val="accent1"/>
                </a:solidFill>
              </a:rPr>
              <a:t>- requires to motivate the  self evaluation  estimation</a:t>
            </a:r>
          </a:p>
          <a:p>
            <a:pPr lvl="0">
              <a:spcBef>
                <a:spcPts val="0"/>
              </a:spcBef>
              <a:buNone/>
            </a:pPr>
            <a:r>
              <a:rPr lang="it" sz="1400" b="1">
                <a:solidFill>
                  <a:schemeClr val="accent3"/>
                </a:solidFill>
              </a:rPr>
              <a:t>The fourth section:</a:t>
            </a:r>
            <a:r>
              <a:rPr lang="it" sz="1400" b="1">
                <a:solidFill>
                  <a:schemeClr val="accent1"/>
                </a:solidFill>
              </a:rPr>
              <a:t>  critical reflections about the self evaluation path </a:t>
            </a:r>
          </a:p>
          <a:p>
            <a:pPr lvl="0">
              <a:spcBef>
                <a:spcPts val="0"/>
              </a:spcBef>
              <a:buNone/>
            </a:pPr>
            <a:r>
              <a:rPr lang="it" sz="1400" b="1">
                <a:solidFill>
                  <a:schemeClr val="accent3"/>
                </a:solidFill>
              </a:rPr>
              <a:t>The fifth sections </a:t>
            </a:r>
            <a:r>
              <a:rPr lang="it" sz="1400" b="1">
                <a:solidFill>
                  <a:srgbClr val="073763"/>
                </a:solidFill>
              </a:rPr>
              <a:t>requires some choices to be made by schools on the basis of priorities and goals to be achieved through the following Improvement Plan 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534350" y="1233450"/>
            <a:ext cx="3999900" cy="3601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8" name="Shape 138" descr="abruzzomolise.jpg"/>
          <p:cNvPicPr preferRelativeResize="0"/>
          <p:nvPr/>
        </p:nvPicPr>
        <p:blipFill>
          <a:blip r:embed="rId3">
            <a:alphaModFix amt="93000"/>
          </a:blip>
          <a:stretch>
            <a:fillRect/>
          </a:stretch>
        </p:blipFill>
        <p:spPr>
          <a:xfrm>
            <a:off x="534350" y="1233450"/>
            <a:ext cx="3999899" cy="351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t" sz="2400"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The context analysis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2"/>
          </p:nvPr>
        </p:nvSpPr>
        <p:spPr>
          <a:xfrm>
            <a:off x="4832400" y="1017800"/>
            <a:ext cx="3999900" cy="373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2400"/>
              <a:t>The Context has to be described and not evaluated. The purpose is to allow schools to analyse the characteristics of the reference context</a:t>
            </a:r>
            <a:r>
              <a:rPr lang="it" sz="2400">
                <a:solidFill>
                  <a:schemeClr val="accent1"/>
                </a:solidFill>
              </a:rPr>
              <a:t> and put into evidence limits and opportunities for each area.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1225</Words>
  <Application>Microsoft Office PowerPoint</Application>
  <PresentationFormat>Apresentação no Ecrã (16:9)</PresentationFormat>
  <Paragraphs>107</Paragraphs>
  <Slides>23</Slides>
  <Notes>22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23</vt:i4>
      </vt:variant>
    </vt:vector>
  </HeadingPairs>
  <TitlesOfParts>
    <vt:vector size="30" baseType="lpstr">
      <vt:lpstr>ヒラギノ角ゴ Pro W3</vt:lpstr>
      <vt:lpstr>Roboto</vt:lpstr>
      <vt:lpstr>Source Sans Pro</vt:lpstr>
      <vt:lpstr>Times New Roman</vt:lpstr>
      <vt:lpstr>Arial</vt:lpstr>
      <vt:lpstr>Open Sans</vt:lpstr>
      <vt:lpstr>geometric</vt:lpstr>
      <vt:lpstr>SELF EVALUATION IN THE ITALIAN SCHOOL SYSTEM</vt:lpstr>
      <vt:lpstr>Apresentação do PowerPoint</vt:lpstr>
      <vt:lpstr>The National Evaluation System has different purposes: </vt:lpstr>
      <vt:lpstr>Apresentação do PowerPoint</vt:lpstr>
      <vt:lpstr>Steps in the self evaluation process</vt:lpstr>
      <vt:lpstr>SCHOOL SELF EVALUATION</vt:lpstr>
      <vt:lpstr>The first three sections of the Self evaluation Report  are: Context - Results - Processes. The section “Processes” is divided in “Didactic and educational practices” and “Managing and organization practices” </vt:lpstr>
      <vt:lpstr>For each of the three sections (Context, Results and Processes) the Report:</vt:lpstr>
      <vt:lpstr>The context analysis</vt:lpstr>
      <vt:lpstr>Evaluating the results </vt:lpstr>
      <vt:lpstr>                                               </vt:lpstr>
      <vt:lpstr>Apresentação do PowerPoint</vt:lpstr>
      <vt:lpstr>Defining process aims</vt:lpstr>
      <vt:lpstr>IMPROVEMENT ACTIONS</vt:lpstr>
      <vt:lpstr>What is improvement?</vt:lpstr>
      <vt:lpstr>Structure of the Improvement Plan</vt:lpstr>
      <vt:lpstr>Characteristics of the Improvement Plan (PDM)</vt:lpstr>
      <vt:lpstr>Revision of the Improvement Plan</vt:lpstr>
      <vt:lpstr>                     EXTERNAL EVALUATION</vt:lpstr>
      <vt:lpstr>Tasks of the Board of External Evaluation</vt:lpstr>
      <vt:lpstr> PUBLIC REPORT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EVALUATION IN THE ITALIAN SCHOOL SYSTEM</dc:title>
  <dc:creator>Manuel</dc:creator>
  <cp:lastModifiedBy>Manuel Alves Figueiredo</cp:lastModifiedBy>
  <cp:revision>2</cp:revision>
  <dcterms:modified xsi:type="dcterms:W3CDTF">2017-04-06T22:25:46Z</dcterms:modified>
</cp:coreProperties>
</file>